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6" r:id="rId3"/>
    <p:sldId id="267" r:id="rId4"/>
    <p:sldId id="268" r:id="rId5"/>
    <p:sldId id="272" r:id="rId6"/>
    <p:sldId id="273" r:id="rId7"/>
    <p:sldId id="271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eist" panose="020B0604020202020204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1F90F-45C8-4065-BF5A-EFC66355AFE4}" v="149" dt="2025-10-05T15:48:53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46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8438-FD70-18A9-F23B-29DC7C8D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3D8D4-5E29-A5E4-0078-E33918AB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784F2-AF14-4044-C8CF-6294BB1B6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EAE8-3542-5462-6FD7-52A00E50E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1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FE6A-8420-BDC7-C3D9-A1C96414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C5CD1-F359-FB92-5AF9-2AB7F08B1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8F80B-426A-B5C5-486A-5AA41D241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7CE2-96FB-EB26-124B-C59A8079EE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5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65F2-B765-3C6C-E736-D4F9B20B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6BA6-DDBE-FB22-37F6-58E62B800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06BCD-826E-F1F6-DFD7-7F348915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F6B8-6A41-501C-DAAE-2D69307A8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5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65F2-B765-3C6C-E736-D4F9B20B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6BA6-DDBE-FB22-37F6-58E62B800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06BCD-826E-F1F6-DFD7-7F348915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F6B8-6A41-501C-DAAE-2D69307A8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1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65F2-B765-3C6C-E736-D4F9B20B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6BA6-DDBE-FB22-37F6-58E62B800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06BCD-826E-F1F6-DFD7-7F348915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F6B8-6A41-501C-DAAE-2D69307A8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D834-2446-1C6E-D6F8-364DD076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25874-203A-C418-AD14-51C1C5D35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EE91-1CEB-B509-B8AB-D7785BD1B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D7233-7CFE-C980-B083-98B9F1DB9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86siUbAHxk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F598D43-DA32-4D8F-831B-44CD35F7C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3FCD1CD-E623-45E2-9766-885E58640C83}"/>
              </a:ext>
            </a:extLst>
          </p:cNvPr>
          <p:cNvSpPr/>
          <p:nvPr/>
        </p:nvSpPr>
        <p:spPr>
          <a:xfrm>
            <a:off x="660399" y="546100"/>
            <a:ext cx="13385801" cy="73533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ext 0"/>
          <p:cNvSpPr/>
          <p:nvPr/>
        </p:nvSpPr>
        <p:spPr>
          <a:xfrm>
            <a:off x="5630135" y="2393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Desafios para Ampliação da Gestão de Resíduos no Brasil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30135" y="46622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Geist" pitchFamily="34" charset="0"/>
                <a:ea typeface="Geist" pitchFamily="34" charset="-122"/>
                <a:cs typeface="Geist" pitchFamily="34" charset="-120"/>
              </a:rPr>
              <a:t>Allan Brian, Caio Alessandro, Daniel Oka, João Pedro Gil, Gabriel Santos, Rafael Pezzi 3°A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546100"/>
            <a:ext cx="4637856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451E-955C-9BEF-7C79-1E9FA08B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512A047-E0E9-6058-8485-458C87D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81AE37F-7065-3680-017B-9E172AE1D035}"/>
              </a:ext>
            </a:extLst>
          </p:cNvPr>
          <p:cNvSpPr/>
          <p:nvPr/>
        </p:nvSpPr>
        <p:spPr>
          <a:xfrm>
            <a:off x="303561" y="546101"/>
            <a:ext cx="14021419" cy="74202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1495B83A-5F8A-8D2C-1FCF-10DF19E66075}"/>
              </a:ext>
            </a:extLst>
          </p:cNvPr>
          <p:cNvSpPr/>
          <p:nvPr/>
        </p:nvSpPr>
        <p:spPr>
          <a:xfrm>
            <a:off x="1786249" y="17341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Panorama Geral da Gestão de Resíduos no Brasil</a:t>
            </a:r>
            <a:endParaRPr lang="en-US" sz="4450" dirty="0"/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E8D4D123-ED14-93D9-30B8-C832995AAC91}"/>
              </a:ext>
            </a:extLst>
          </p:cNvPr>
          <p:cNvSpPr/>
          <p:nvPr/>
        </p:nvSpPr>
        <p:spPr>
          <a:xfrm>
            <a:off x="824270" y="3281958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37" name="Shape 2">
            <a:extLst>
              <a:ext uri="{FF2B5EF4-FFF2-40B4-BE49-F238E27FC236}">
                <a16:creationId xmlns:a16="http://schemas.microsoft.com/office/drawing/2014/main" id="{78D2611A-6754-7EB9-25E8-CA223A782C97}"/>
              </a:ext>
            </a:extLst>
          </p:cNvPr>
          <p:cNvSpPr/>
          <p:nvPr/>
        </p:nvSpPr>
        <p:spPr>
          <a:xfrm>
            <a:off x="763310" y="3281958"/>
            <a:ext cx="121920" cy="353675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5DEB1D32-EBC8-4518-5633-74EDB83C2FFE}"/>
              </a:ext>
            </a:extLst>
          </p:cNvPr>
          <p:cNvSpPr/>
          <p:nvPr/>
        </p:nvSpPr>
        <p:spPr>
          <a:xfrm>
            <a:off x="1142524" y="353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Noto Serif SC Bold"/>
                <a:ea typeface="Noto Serif SC Bold"/>
                <a:cs typeface="Noto Serif SC Bold" pitchFamily="34" charset="-120"/>
              </a:rPr>
              <a:t>Volume Crescente</a:t>
            </a:r>
            <a:endParaRPr lang="en-US" sz="2200" dirty="0">
              <a:latin typeface="Noto Serif SC Bold"/>
              <a:ea typeface="Noto Serif SC Bold"/>
            </a:endParaRP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DF414A9A-85AE-AB04-2D40-CD1104F1AF49}"/>
              </a:ext>
            </a:extLst>
          </p:cNvPr>
          <p:cNvSpPr/>
          <p:nvPr/>
        </p:nvSpPr>
        <p:spPr>
          <a:xfrm>
            <a:off x="1142524" y="402967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eist"/>
                <a:ea typeface="Geist"/>
                <a:cs typeface="Geist"/>
              </a:rPr>
              <a:t>O Brasil gera cerca de 79 milhões de toneladas de resíduos sólidos urbanos por ano, um volume que exige atenção e estratégias eficientes (IBGE, 2023).</a:t>
            </a:r>
            <a:endParaRPr lang="en-US" sz="175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4D5240A0-EFF8-72E7-9232-8BF21CFF8F73}"/>
              </a:ext>
            </a:extLst>
          </p:cNvPr>
          <p:cNvSpPr/>
          <p:nvPr/>
        </p:nvSpPr>
        <p:spPr>
          <a:xfrm>
            <a:off x="5216962" y="3281958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45" name="Shape 6">
            <a:extLst>
              <a:ext uri="{FF2B5EF4-FFF2-40B4-BE49-F238E27FC236}">
                <a16:creationId xmlns:a16="http://schemas.microsoft.com/office/drawing/2014/main" id="{6F70C3FF-6816-AB57-1306-123275199B81}"/>
              </a:ext>
            </a:extLst>
          </p:cNvPr>
          <p:cNvSpPr/>
          <p:nvPr/>
        </p:nvSpPr>
        <p:spPr>
          <a:xfrm>
            <a:off x="5186482" y="3281958"/>
            <a:ext cx="121920" cy="353675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D0E743E9-96AB-AC32-8D5C-DA8C1F95668E}"/>
              </a:ext>
            </a:extLst>
          </p:cNvPr>
          <p:cNvSpPr/>
          <p:nvPr/>
        </p:nvSpPr>
        <p:spPr>
          <a:xfrm>
            <a:off x="5565696" y="353925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Noto Serif SC Bold"/>
                <a:ea typeface="Noto Serif SC Bold"/>
                <a:cs typeface="Noto Serif SC Bold" pitchFamily="34" charset="-120"/>
              </a:rPr>
              <a:t>Infraestrutura Deficitária</a:t>
            </a:r>
            <a:endParaRPr lang="en-US" sz="2200" dirty="0">
              <a:latin typeface="Noto Serif SC Bold"/>
              <a:ea typeface="Noto Serif SC Bold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18D20936-517D-E2CB-1E4A-D809974ACFFA}"/>
              </a:ext>
            </a:extLst>
          </p:cNvPr>
          <p:cNvSpPr/>
          <p:nvPr/>
        </p:nvSpPr>
        <p:spPr>
          <a:xfrm>
            <a:off x="5565696" y="4027161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eist"/>
                <a:ea typeface="Geist"/>
                <a:cs typeface="Geist"/>
              </a:rPr>
              <a:t>Apenas 33% dos municípios possuem aterros sanitários adequados; muitos ainda utilizam lixões a céu aberto, impactando o meio ambiente e a saúde (Ministério do Meio Ambiente).</a:t>
            </a:r>
          </a:p>
        </p:txBody>
      </p:sp>
      <p:sp>
        <p:nvSpPr>
          <p:cNvPr id="51" name="Shape 9">
            <a:extLst>
              <a:ext uri="{FF2B5EF4-FFF2-40B4-BE49-F238E27FC236}">
                <a16:creationId xmlns:a16="http://schemas.microsoft.com/office/drawing/2014/main" id="{6835B378-E843-D622-5743-C78CFEA5C143}"/>
              </a:ext>
            </a:extLst>
          </p:cNvPr>
          <p:cNvSpPr/>
          <p:nvPr/>
        </p:nvSpPr>
        <p:spPr>
          <a:xfrm>
            <a:off x="9640133" y="3281958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3" name="Shape 10">
            <a:extLst>
              <a:ext uri="{FF2B5EF4-FFF2-40B4-BE49-F238E27FC236}">
                <a16:creationId xmlns:a16="http://schemas.microsoft.com/office/drawing/2014/main" id="{7312B045-E92C-2199-AFFC-F15CD0E8A057}"/>
              </a:ext>
            </a:extLst>
          </p:cNvPr>
          <p:cNvSpPr/>
          <p:nvPr/>
        </p:nvSpPr>
        <p:spPr>
          <a:xfrm>
            <a:off x="9609653" y="3281958"/>
            <a:ext cx="121920" cy="353675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505A09DA-0C85-77AB-96E1-0E4ADDA5D88C}"/>
              </a:ext>
            </a:extLst>
          </p:cNvPr>
          <p:cNvSpPr/>
          <p:nvPr/>
        </p:nvSpPr>
        <p:spPr>
          <a:xfrm>
            <a:off x="9988868" y="353925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Noto Serif SC Bold"/>
                <a:ea typeface="Noto Serif SC Bold"/>
                <a:cs typeface="Noto Serif SC Bold" pitchFamily="34" charset="-120"/>
              </a:rPr>
              <a:t>Política Nacional de Resíduos Sólidos</a:t>
            </a:r>
            <a:endParaRPr lang="en-US" sz="2200" dirty="0">
              <a:latin typeface="Noto Serif SC Bold"/>
              <a:ea typeface="Noto Serif SC Bold"/>
            </a:endParaRPr>
          </a:p>
        </p:txBody>
      </p:sp>
      <p:sp>
        <p:nvSpPr>
          <p:cNvPr id="57" name="Text 12">
            <a:extLst>
              <a:ext uri="{FF2B5EF4-FFF2-40B4-BE49-F238E27FC236}">
                <a16:creationId xmlns:a16="http://schemas.microsoft.com/office/drawing/2014/main" id="{65E8622B-67BA-4B04-D7ED-A407F1E8D7DB}"/>
              </a:ext>
            </a:extLst>
          </p:cNvPr>
          <p:cNvSpPr/>
          <p:nvPr/>
        </p:nvSpPr>
        <p:spPr>
          <a:xfrm>
            <a:off x="9988868" y="4384000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eist"/>
                <a:ea typeface="Geist"/>
                <a:cs typeface="Geist"/>
              </a:rPr>
              <a:t>A Lei 12.305/2010 estabelece diretrizes importantes, mas enfrenta dificuldades significativas na implementação prática em todo o território nacional.</a:t>
            </a:r>
          </a:p>
        </p:txBody>
      </p:sp>
    </p:spTree>
    <p:extLst>
      <p:ext uri="{BB962C8B-B14F-4D97-AF65-F5344CB8AC3E}">
        <p14:creationId xmlns:p14="http://schemas.microsoft.com/office/powerpoint/2010/main" val="198138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E3F3-D220-2E22-F7D6-D828049F0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32C603D-C168-4E03-3834-B3397DE9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A4851D2-3158-0BFB-E25A-37391B436F8F}"/>
              </a:ext>
            </a:extLst>
          </p:cNvPr>
          <p:cNvSpPr/>
          <p:nvPr/>
        </p:nvSpPr>
        <p:spPr>
          <a:xfrm>
            <a:off x="303561" y="546101"/>
            <a:ext cx="14021419" cy="74202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Mídia Online 1" title="Gestão de Resíduos">
            <a:hlinkClick r:id="" action="ppaction://noaction"/>
            <a:extLst>
              <a:ext uri="{FF2B5EF4-FFF2-40B4-BE49-F238E27FC236}">
                <a16:creationId xmlns:a16="http://schemas.microsoft.com/office/drawing/2014/main" id="{FEA7D8C5-E358-421D-339A-B2BD9E7510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35818" y="967468"/>
            <a:ext cx="1165225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F60DB-99EF-69E8-70C5-707868F0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747A4E0-F79B-A05B-2B88-DAE532F5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A048054-5267-06A9-AAEE-BBBB5DE8B22D}"/>
              </a:ext>
            </a:extLst>
          </p:cNvPr>
          <p:cNvSpPr/>
          <p:nvPr/>
        </p:nvSpPr>
        <p:spPr>
          <a:xfrm>
            <a:off x="152462" y="297624"/>
            <a:ext cx="14325475" cy="76343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91584ED-76F1-206A-EA1C-D1E8C337B27B}"/>
              </a:ext>
            </a:extLst>
          </p:cNvPr>
          <p:cNvSpPr/>
          <p:nvPr/>
        </p:nvSpPr>
        <p:spPr>
          <a:xfrm>
            <a:off x="2232210" y="857588"/>
            <a:ext cx="1016597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006747"/>
                </a:solidFill>
                <a:latin typeface="Noto Serif SC Bold"/>
                <a:ea typeface="Noto Serif SC Bold"/>
                <a:cs typeface="Noto Serif SC Bold" pitchFamily="34" charset="-120"/>
              </a:rPr>
              <a:t>Texto de Apoio 1: Situação dos Resíduos Sólidos no Brasil</a:t>
            </a:r>
            <a:endParaRPr lang="pt-BR" sz="4450" dirty="0">
              <a:latin typeface="Noto Serif SC Bold"/>
              <a:ea typeface="Noto Serif SC Bold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40AFFB0A-18F4-3BF1-3584-262A7751158A}"/>
              </a:ext>
            </a:extLst>
          </p:cNvPr>
          <p:cNvSpPr/>
          <p:nvPr/>
        </p:nvSpPr>
        <p:spPr>
          <a:xfrm>
            <a:off x="2361489" y="2769544"/>
            <a:ext cx="75085" cy="2368443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0D027B0C-5CFA-8FB1-1CB8-B5DC953D059D}"/>
              </a:ext>
            </a:extLst>
          </p:cNvPr>
          <p:cNvSpPr/>
          <p:nvPr/>
        </p:nvSpPr>
        <p:spPr>
          <a:xfrm>
            <a:off x="2801778" y="2742770"/>
            <a:ext cx="9970610" cy="1077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Os resíduos sólidos no Brasil têm se evidenciado como um fator negativo tanto no presente quanto no futuro, devido à falta de destinação adequada. Essa problemática envolve o Estado e a sociedade civil, pois, embora a legislação brasileira possa ser considerada teoricamente um modelo para o mundo, na prática, a falta de vontade política e a ausência de rigor no cumprimento das leis tornam mais comum a ineficácia do que a sua aplicação. Além disso, a pouca conscientização da população sobre a importância da educação ambiental contribui para o agravamento do desequilíbrio climático, geológico e ambiental. Assim, o mau gerenciamento dos recursos naturais e financeiros exige soluções urgentes e eficazes para reduzir os impactos já existentes e prevenir novos danos ao meio ambiente.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2CD5A8D-BF73-DB1A-5D5C-1F49BB37E7DD}"/>
              </a:ext>
            </a:extLst>
          </p:cNvPr>
          <p:cNvSpPr/>
          <p:nvPr/>
        </p:nvSpPr>
        <p:spPr>
          <a:xfrm>
            <a:off x="2232210" y="55396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Geist"/>
                <a:ea typeface="Geist"/>
                <a:cs typeface="Geist"/>
              </a:rPr>
              <a:t>Fonte:</a:t>
            </a:r>
            <a:r>
              <a:rPr lang="en-US" sz="1750" dirty="0">
                <a:latin typeface="Geist"/>
                <a:ea typeface="Geist"/>
                <a:cs typeface="Geist"/>
              </a:rPr>
              <a:t> Silva Lima, M.V. (2023). Situação dos resíduos sólidos em aterros e lixões no Brasil.</a:t>
            </a:r>
          </a:p>
        </p:txBody>
      </p:sp>
    </p:spTree>
    <p:extLst>
      <p:ext uri="{BB962C8B-B14F-4D97-AF65-F5344CB8AC3E}">
        <p14:creationId xmlns:p14="http://schemas.microsoft.com/office/powerpoint/2010/main" val="336238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F60DB-99EF-69E8-70C5-707868F0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747A4E0-F79B-A05B-2B88-DAE532F5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A048054-5267-06A9-AAEE-BBBB5DE8B22D}"/>
              </a:ext>
            </a:extLst>
          </p:cNvPr>
          <p:cNvSpPr/>
          <p:nvPr/>
        </p:nvSpPr>
        <p:spPr>
          <a:xfrm>
            <a:off x="152462" y="297624"/>
            <a:ext cx="14325475" cy="76343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91584ED-76F1-206A-EA1C-D1E8C337B27B}"/>
              </a:ext>
            </a:extLst>
          </p:cNvPr>
          <p:cNvSpPr/>
          <p:nvPr/>
        </p:nvSpPr>
        <p:spPr>
          <a:xfrm>
            <a:off x="2307624" y="490759"/>
            <a:ext cx="1016597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pt-BR" sz="4450" b="1" dirty="0">
                <a:solidFill>
                  <a:srgbClr val="006747"/>
                </a:solidFill>
                <a:latin typeface="Noto Serif SC Bold"/>
                <a:ea typeface="Noto Serif SC Bold"/>
                <a:cs typeface="Noto Serif SC Bold" pitchFamily="34" charset="-120"/>
              </a:rPr>
              <a:t>Texto de Apoio 2: Plano Nacional de Resíduos Sólidos</a:t>
            </a:r>
            <a:endParaRPr lang="pt-BR" sz="4450" dirty="0">
              <a:latin typeface="Noto Serif SC Bold"/>
              <a:ea typeface="Noto Serif SC Bold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40AFFB0A-18F4-3BF1-3584-262A7751158A}"/>
              </a:ext>
            </a:extLst>
          </p:cNvPr>
          <p:cNvSpPr/>
          <p:nvPr/>
        </p:nvSpPr>
        <p:spPr>
          <a:xfrm>
            <a:off x="3577717" y="2078317"/>
            <a:ext cx="45719" cy="4580667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0D027B0C-5CFA-8FB1-1CB8-B5DC953D059D}"/>
              </a:ext>
            </a:extLst>
          </p:cNvPr>
          <p:cNvSpPr/>
          <p:nvPr/>
        </p:nvSpPr>
        <p:spPr>
          <a:xfrm>
            <a:off x="4042522" y="2078317"/>
            <a:ext cx="9970610" cy="1077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Art. 7 o   São objetivos da Política Nacional de Resíduos Sólidos: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 - proteção da saúde pública e da qualidade ambiental;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II - não geração, redução, reutilização, reciclagem e tratamento dos resíduos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sólidos, bem como disposição final ambientalmente adequada dos rejeitos;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III - estímulo à adoção de padrões sustentáveis de produção e consumo de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bens e serviços;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IV - adoção, desenvolvimento e aprimoramento de tecnologias limpas como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forma de minimizar impactos ambientais;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V - redução do volume e da periculosidade dos resíduos perigosos;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VI - incentivo à indústria da reciclagem, tendo em vista fomentar o uso de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matérias-primas e insumos derivados de materiais recicláveis e reciclados;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VII - gestão integrada de resíduos sólidos; 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VIII - articulação entre as diferentes esferas do poder público, e destas com o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setor empresarial, com vistas à cooperação técnica e financeira para a gestão</a:t>
            </a: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integrada de resíduos sólidos; </a:t>
            </a:r>
          </a:p>
          <a:p>
            <a:endParaRPr lang="pt-BR" sz="1750" dirty="0">
              <a:latin typeface="Geist" panose="020B0604020202020204" charset="0"/>
              <a:ea typeface="Geist" panose="020B0604020202020204" charset="0"/>
              <a:cs typeface="Geist" panose="020B0604020202020204" charset="0"/>
            </a:endParaRPr>
          </a:p>
          <a:p>
            <a:r>
              <a:rPr lang="pt-BR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IX - capacitação técnica continuada na área de resíduos sólidos;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2CD5A8D-BF73-DB1A-5D5C-1F49BB37E7DD}"/>
              </a:ext>
            </a:extLst>
          </p:cNvPr>
          <p:cNvSpPr/>
          <p:nvPr/>
        </p:nvSpPr>
        <p:spPr>
          <a:xfrm>
            <a:off x="5502841" y="7013036"/>
            <a:ext cx="97945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Geist"/>
                <a:ea typeface="Geist"/>
                <a:cs typeface="Geist"/>
              </a:rPr>
              <a:t>Fonte:</a:t>
            </a:r>
            <a:r>
              <a:rPr lang="en-US" sz="1750" dirty="0">
                <a:latin typeface="Geist"/>
                <a:ea typeface="Geist"/>
                <a:cs typeface="Geist"/>
              </a:rPr>
              <a:t> Constituição federal de 1988.</a:t>
            </a:r>
          </a:p>
        </p:txBody>
      </p:sp>
    </p:spTree>
    <p:extLst>
      <p:ext uri="{BB962C8B-B14F-4D97-AF65-F5344CB8AC3E}">
        <p14:creationId xmlns:p14="http://schemas.microsoft.com/office/powerpoint/2010/main" val="376126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F60DB-99EF-69E8-70C5-707868F0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747A4E0-F79B-A05B-2B88-DAE532F5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A048054-5267-06A9-AAEE-BBBB5DE8B22D}"/>
              </a:ext>
            </a:extLst>
          </p:cNvPr>
          <p:cNvSpPr/>
          <p:nvPr/>
        </p:nvSpPr>
        <p:spPr>
          <a:xfrm>
            <a:off x="152462" y="297624"/>
            <a:ext cx="14325475" cy="76343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91584ED-76F1-206A-EA1C-D1E8C337B27B}"/>
              </a:ext>
            </a:extLst>
          </p:cNvPr>
          <p:cNvSpPr/>
          <p:nvPr/>
        </p:nvSpPr>
        <p:spPr>
          <a:xfrm>
            <a:off x="2307624" y="490759"/>
            <a:ext cx="1016597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pt-BR" sz="4450" b="1" dirty="0">
                <a:solidFill>
                  <a:srgbClr val="006747"/>
                </a:solidFill>
                <a:latin typeface="Noto Serif SC Bold"/>
                <a:ea typeface="Noto Serif SC Bold"/>
                <a:cs typeface="Noto Serif SC Bold" pitchFamily="34" charset="-120"/>
              </a:rPr>
              <a:t>Texto de Apoio 3: Infográfico sobre resíduos sólidos</a:t>
            </a:r>
            <a:endParaRPr lang="pt-BR" sz="4450" dirty="0">
              <a:latin typeface="Noto Serif SC Bold"/>
              <a:ea typeface="Noto Serif SC Bold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2CD5A8D-BF73-DB1A-5D5C-1F49BB37E7DD}"/>
              </a:ext>
            </a:extLst>
          </p:cNvPr>
          <p:cNvSpPr/>
          <p:nvPr/>
        </p:nvSpPr>
        <p:spPr>
          <a:xfrm>
            <a:off x="2679067" y="6651525"/>
            <a:ext cx="97945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latin typeface="Geist"/>
                <a:ea typeface="Geist"/>
                <a:cs typeface="Geist"/>
              </a:rPr>
              <a:t>Fonte: </a:t>
            </a:r>
            <a:r>
              <a:rPr lang="en-US" sz="1800" dirty="0">
                <a:effectLst/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https://www.poder360.com.br/brasil/reciclagem-no-brasil-atinge-apenas-21-de-tudo-que-e-coletado/</a:t>
            </a:r>
            <a:r>
              <a:rPr lang="en-US" sz="1750" dirty="0"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eist"/>
              <a:ea typeface="Geist"/>
              <a:cs typeface="Geist"/>
            </a:endParaRPr>
          </a:p>
        </p:txBody>
      </p:sp>
      <p:pic>
        <p:nvPicPr>
          <p:cNvPr id="10" name="Imagem 9" descr="Reciclagem no Brasil atinge apenas 2,1% de tudo que é coletado">
            <a:extLst>
              <a:ext uri="{FF2B5EF4-FFF2-40B4-BE49-F238E27FC236}">
                <a16:creationId xmlns:a16="http://schemas.microsoft.com/office/drawing/2014/main" id="{1A588CBF-55B5-46E2-8873-747B946CA1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91" y="2152136"/>
            <a:ext cx="3120105" cy="4317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0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6237D-6194-97E5-1CAE-736AFBC3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8DE6803-6D81-DC05-1515-156698DA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4630400" cy="97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451F5B3-2B06-CBA8-E0F2-62CF4D3CC70A}"/>
              </a:ext>
            </a:extLst>
          </p:cNvPr>
          <p:cNvSpPr/>
          <p:nvPr/>
        </p:nvSpPr>
        <p:spPr>
          <a:xfrm>
            <a:off x="303561" y="546101"/>
            <a:ext cx="14021419" cy="74202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3DCE330-8A3F-9124-D86C-EF8531CCC63F}"/>
              </a:ext>
            </a:extLst>
          </p:cNvPr>
          <p:cNvSpPr/>
          <p:nvPr/>
        </p:nvSpPr>
        <p:spPr>
          <a:xfrm>
            <a:off x="1156647" y="10991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noProof="1">
                <a:solidFill>
                  <a:srgbClr val="006747"/>
                </a:solidFill>
                <a:latin typeface="Noto Serif SC Bold"/>
                <a:ea typeface="Noto Serif SC Bold"/>
                <a:cs typeface="Noto Serif SC Bold" pitchFamily="34" charset="-120"/>
              </a:rPr>
              <a:t>Projeto de Texto ENEM: Desafios da Gestão de Resíduos no Brasil</a:t>
            </a:r>
            <a:endParaRPr lang="en-US" sz="4450" noProof="1">
              <a:latin typeface="Noto Serif SC Bold"/>
              <a:ea typeface="Noto Serif SC Bold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3BD848A-F771-6C7C-063F-BEBA51D70326}"/>
              </a:ext>
            </a:extLst>
          </p:cNvPr>
          <p:cNvSpPr/>
          <p:nvPr/>
        </p:nvSpPr>
        <p:spPr>
          <a:xfrm>
            <a:off x="988140" y="2796211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>
                <a:latin typeface="Geist"/>
                <a:ea typeface="+mn-lt"/>
                <a:cs typeface="+mn-lt"/>
              </a:rPr>
              <a:t> </a:t>
            </a:r>
            <a:r>
              <a:rPr lang="pt-BR" b="1" dirty="0">
                <a:latin typeface="Geist"/>
                <a:ea typeface="+mn-lt"/>
                <a:cs typeface="+mn-lt"/>
              </a:rPr>
              <a:t>Tese</a:t>
            </a:r>
            <a:r>
              <a:rPr lang="pt-BR" dirty="0">
                <a:latin typeface="Geist"/>
                <a:ea typeface="+mn-lt"/>
                <a:cs typeface="+mn-lt"/>
              </a:rPr>
              <a:t>: A falta de reconhecimento daqueles que trabalham com coleta de resíduos e a aplicação ineficiente dos princípios estabelecidos por legislações são obstáculos para a ampliação da gestão de resíduos no Brasil</a:t>
            </a:r>
          </a:p>
          <a:p>
            <a:endParaRPr lang="pt-BR" dirty="0">
              <a:latin typeface="Geist"/>
              <a:ea typeface="+mn-lt"/>
              <a:cs typeface="+mn-lt"/>
            </a:endParaRPr>
          </a:p>
          <a:p>
            <a:endParaRPr lang="pt-BR" dirty="0">
              <a:latin typeface="Geist"/>
              <a:ea typeface="+mn-lt"/>
              <a:cs typeface="+mn-lt"/>
            </a:endParaRPr>
          </a:p>
          <a:p>
            <a:r>
              <a:rPr lang="pt-BR" b="1" dirty="0">
                <a:latin typeface="Geist"/>
                <a:ea typeface="+mn-lt"/>
                <a:cs typeface="+mn-lt"/>
              </a:rPr>
              <a:t>D1 </a:t>
            </a:r>
            <a:r>
              <a:rPr lang="pt-BR" dirty="0">
                <a:latin typeface="Geist"/>
                <a:ea typeface="+mn-lt"/>
                <a:cs typeface="+mn-lt"/>
              </a:rPr>
              <a:t>citação da </a:t>
            </a:r>
            <a:r>
              <a:rPr lang="pt-BR" dirty="0">
                <a:latin typeface="Geist"/>
                <a:ea typeface="+mn-lt"/>
                <a:cs typeface="Arial"/>
              </a:rPr>
              <a:t>Política Nacional de Resíduos Sólidos, Junto com a apresentação de dados que evidenciam a falta de comprimento das regras estabelecidas pela PNRS.</a:t>
            </a:r>
          </a:p>
          <a:p>
            <a:r>
              <a:rPr lang="pt-BR" b="1" dirty="0">
                <a:latin typeface="Geist"/>
                <a:ea typeface="+mn-lt"/>
                <a:cs typeface="+mn-lt"/>
              </a:rPr>
              <a:t>D2</a:t>
            </a:r>
            <a:r>
              <a:rPr lang="pt-BR" dirty="0">
                <a:latin typeface="Geist"/>
                <a:ea typeface="+mn-lt"/>
                <a:cs typeface="+mn-lt"/>
              </a:rPr>
              <a:t> ridicularização do trabalho exercido pelos coletores, falta de apoio do Estado </a:t>
            </a:r>
          </a:p>
          <a:p>
            <a:endParaRPr lang="pt-BR" dirty="0">
              <a:latin typeface="Geist"/>
              <a:ea typeface="+mn-lt"/>
              <a:cs typeface="+mn-lt"/>
            </a:endParaRPr>
          </a:p>
          <a:p>
            <a:r>
              <a:rPr lang="pt-BR" b="1" dirty="0">
                <a:latin typeface="Geist"/>
                <a:ea typeface="+mn-lt"/>
                <a:cs typeface="+mn-lt"/>
              </a:rPr>
              <a:t>Conclusão</a:t>
            </a:r>
            <a:r>
              <a:rPr lang="pt-BR" dirty="0">
                <a:latin typeface="Geist"/>
                <a:ea typeface="+mn-lt"/>
                <a:cs typeface="+mn-lt"/>
              </a:rPr>
              <a:t> retomar o d1 e ressaltar uma intervenção para falta de apoio aos coletores</a:t>
            </a:r>
          </a:p>
          <a:p>
            <a:r>
              <a:rPr lang="pt-BR" b="1" dirty="0">
                <a:latin typeface="Geist"/>
                <a:ea typeface="+mn-lt"/>
                <a:cs typeface="+mn-lt"/>
              </a:rPr>
              <a:t>AGENTE</a:t>
            </a:r>
            <a:r>
              <a:rPr lang="pt-BR" dirty="0">
                <a:latin typeface="Geist"/>
                <a:ea typeface="+mn-lt"/>
                <a:cs typeface="+mn-lt"/>
              </a:rPr>
              <a:t> Estado, Ministério do meio ambiente</a:t>
            </a:r>
          </a:p>
          <a:p>
            <a:r>
              <a:rPr lang="pt-BR" b="1" dirty="0">
                <a:latin typeface="Geist"/>
                <a:ea typeface="+mn-lt"/>
                <a:cs typeface="+mn-lt"/>
              </a:rPr>
              <a:t>AÇÃO</a:t>
            </a:r>
            <a:r>
              <a:rPr lang="pt-BR" dirty="0">
                <a:latin typeface="Geist"/>
                <a:ea typeface="+mn-lt"/>
                <a:cs typeface="+mn-lt"/>
              </a:rPr>
              <a:t> incentivar estratégias melhores no gerenciamento de resíduos</a:t>
            </a:r>
          </a:p>
          <a:p>
            <a:r>
              <a:rPr lang="pt-BR" b="1" dirty="0">
                <a:latin typeface="Geist"/>
                <a:ea typeface="+mn-lt"/>
                <a:cs typeface="+mn-lt"/>
              </a:rPr>
              <a:t>MODO</a:t>
            </a:r>
            <a:r>
              <a:rPr lang="pt-BR" dirty="0">
                <a:latin typeface="Geist"/>
                <a:ea typeface="+mn-lt"/>
                <a:cs typeface="+mn-lt"/>
              </a:rPr>
              <a:t> apoio técnico as indústrias, e aos municípios que não realizam gerenciamento adequado </a:t>
            </a:r>
          </a:p>
          <a:p>
            <a:r>
              <a:rPr lang="pt-BR" b="1" dirty="0">
                <a:latin typeface="Geist"/>
                <a:ea typeface="+mn-lt"/>
                <a:cs typeface="+mn-lt"/>
              </a:rPr>
              <a:t>FINALIDADE</a:t>
            </a:r>
            <a:r>
              <a:rPr lang="pt-BR" dirty="0">
                <a:latin typeface="Geist"/>
                <a:ea typeface="+mn-lt"/>
                <a:cs typeface="+mn-lt"/>
              </a:rPr>
              <a:t> reduzir o impacto a natureza, gerar benefícios econômicos por meio de métodos de reaproveitamento </a:t>
            </a:r>
          </a:p>
          <a:p>
            <a:pPr indent="-457200"/>
            <a:endParaRPr lang="pt-BR" dirty="0">
              <a:latin typeface="Geist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B4A4A"/>
              </a:solidFill>
              <a:latin typeface="Geist"/>
              <a:ea typeface="Geist"/>
              <a:cs typeface="Geist"/>
            </a:endParaRPr>
          </a:p>
        </p:txBody>
      </p:sp>
    </p:spTree>
    <p:extLst>
      <p:ext uri="{BB962C8B-B14F-4D97-AF65-F5344CB8AC3E}">
        <p14:creationId xmlns:p14="http://schemas.microsoft.com/office/powerpoint/2010/main" val="221082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662</Words>
  <Application>Microsoft Office PowerPoint</Application>
  <PresentationFormat>Personalizar</PresentationFormat>
  <Paragraphs>52</Paragraphs>
  <Slides>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Geist</vt:lpstr>
      <vt:lpstr>Noto Serif SC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Caio Alessandro Heiras Campuzano</dc:creator>
  <cp:lastModifiedBy>Raimundo Santana da Costa</cp:lastModifiedBy>
  <cp:revision>71</cp:revision>
  <dcterms:created xsi:type="dcterms:W3CDTF">2025-09-22T11:24:09Z</dcterms:created>
  <dcterms:modified xsi:type="dcterms:W3CDTF">2025-10-05T16:25:38Z</dcterms:modified>
</cp:coreProperties>
</file>